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87" r:id="rId6"/>
    <p:sldId id="260" r:id="rId7"/>
    <p:sldId id="288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86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75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3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676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882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4677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028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27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1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105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66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69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17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51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31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7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79562-573B-4D43-97C1-D4B26A2097DA}" type="datetimeFigureOut">
              <a:rPr lang="en-US" smtClean="0"/>
              <a:t>1/6/2016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307F16-79E8-4D84-96F5-9B5931A682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018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Wisconsin Tribal Judges Association</a:t>
            </a:r>
          </a:p>
          <a:p>
            <a:r>
              <a:rPr lang="en-US" dirty="0" smtClean="0"/>
              <a:t>January 7,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0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Harris v. Lake of the Torches Resort &amp; Casino</a:t>
            </a:r>
            <a:r>
              <a:rPr lang="en-US" sz="3200" dirty="0" smtClean="0"/>
              <a:t>, 14 AP 1692 (3/10/2015)</a:t>
            </a:r>
          </a:p>
          <a:p>
            <a:r>
              <a:rPr lang="en-US" sz="3200" dirty="0" smtClean="0"/>
              <a:t>Case started in state court, was transferred to tribal court.</a:t>
            </a:r>
          </a:p>
          <a:p>
            <a:r>
              <a:rPr lang="en-US" sz="3200" dirty="0" smtClean="0"/>
              <a:t>Trial held in tribal court.  No decision for 11 months.</a:t>
            </a:r>
          </a:p>
        </p:txBody>
      </p:sp>
    </p:spTree>
    <p:extLst>
      <p:ext uri="{BB962C8B-B14F-4D97-AF65-F5344CB8AC3E}">
        <p14:creationId xmlns:p14="http://schemas.microsoft.com/office/powerpoint/2010/main" val="2295065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Plaintiff then </a:t>
            </a:r>
            <a:r>
              <a:rPr lang="en-US" sz="3200" dirty="0" smtClean="0"/>
              <a:t>filed a motion in state court to </a:t>
            </a:r>
            <a:r>
              <a:rPr lang="en-US" sz="3200" dirty="0"/>
              <a:t>have the case transferred back to state court under Wis. Stat. 801.54(3) which permits state court to take actions “as the interests of justice require</a:t>
            </a:r>
            <a:r>
              <a:rPr lang="en-US" sz="3200" dirty="0" smtClean="0"/>
              <a:t>.”</a:t>
            </a:r>
          </a:p>
          <a:p>
            <a:endParaRPr lang="en-US" sz="3200" dirty="0" smtClean="0"/>
          </a:p>
          <a:p>
            <a:r>
              <a:rPr lang="en-US" sz="3200" dirty="0" smtClean="0"/>
              <a:t>Although the tribal court issued a decision before state motion was heard, the state court took the case back.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59602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4"/>
            <a:ext cx="8596668" cy="4758117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Fort Yates Public School District v. Murphy et al., </a:t>
            </a:r>
            <a:r>
              <a:rPr lang="en-US" sz="3200" dirty="0" smtClean="0"/>
              <a:t>786 F.3d 662 (8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Cir, 5/15/15).</a:t>
            </a:r>
          </a:p>
          <a:p>
            <a:r>
              <a:rPr lang="en-US" sz="3200" dirty="0" smtClean="0"/>
              <a:t>Two minors fighting; mother filed suit against the school district in tribal court under various causes of action.</a:t>
            </a:r>
          </a:p>
          <a:p>
            <a:r>
              <a:rPr lang="en-US" sz="3200" dirty="0" smtClean="0"/>
              <a:t>School district filed suit in federal court seeking to avoid tribal court jurisdiction.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05061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Federal district court ruled in favor of the parent and affirmed tribal court jurisdiction.</a:t>
            </a:r>
          </a:p>
          <a:p>
            <a:endParaRPr lang="en-US" sz="3200" dirty="0"/>
          </a:p>
          <a:p>
            <a:r>
              <a:rPr lang="en-US" sz="3200" dirty="0" smtClean="0"/>
              <a:t>Eighth Circuit overruled the district court.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18359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 looking at the two </a:t>
            </a:r>
            <a:r>
              <a:rPr lang="en-US" sz="3200" i="1" dirty="0" smtClean="0"/>
              <a:t>Montana</a:t>
            </a:r>
            <a:r>
              <a:rPr lang="en-US" sz="3200" dirty="0"/>
              <a:t> </a:t>
            </a:r>
            <a:r>
              <a:rPr lang="en-US" sz="3200" dirty="0" smtClean="0"/>
              <a:t>exceptions the Court the first didn’t apply because ND statute limited what the school could agree to.  (School district and tribe had signed a Joint Powers Agreement.)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0792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As for the second exception, the Court construed narrowly in light of </a:t>
            </a:r>
            <a:r>
              <a:rPr lang="en-US" sz="3200" i="1" dirty="0" smtClean="0"/>
              <a:t>Plains Commerce Bank</a:t>
            </a:r>
            <a:r>
              <a:rPr lang="en-US" sz="3200" dirty="0" smtClean="0"/>
              <a:t>, ruling that the threat to the welfare of the tribe must “imperil its subsistence” in order to meet the second exception.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7680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Sovereign immunity of the Tribal Court upheld.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7489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322"/>
          </a:xfrm>
        </p:spPr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4130"/>
            <a:ext cx="8596668" cy="463394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should tribes to balance integration versus isolation?</a:t>
            </a:r>
          </a:p>
          <a:p>
            <a:r>
              <a:rPr lang="en-US" sz="3200" dirty="0" smtClean="0"/>
              <a:t>Will it be practical to get all entities and individuals on a reservation to give explicit consent to tribal courts?</a:t>
            </a:r>
          </a:p>
          <a:p>
            <a:r>
              <a:rPr lang="en-US" sz="3200" dirty="0" smtClean="0"/>
              <a:t>What are some other alternatives?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7962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4"/>
            <a:ext cx="8596668" cy="4758117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FMC v. Shoshone-Bannock Tribes</a:t>
            </a:r>
            <a:r>
              <a:rPr lang="en-US" sz="3200" dirty="0" smtClean="0"/>
              <a:t>, 2015 WL 6958066.  (Dist. Ct. Idaho, 11/17/2015).</a:t>
            </a:r>
          </a:p>
          <a:p>
            <a:r>
              <a:rPr lang="en-US" sz="3200" dirty="0" smtClean="0"/>
              <a:t>Underlying issue is about hazardous waste storage, tribal permitting and $20 million tribal court judgment for back fees.</a:t>
            </a:r>
          </a:p>
          <a:p>
            <a:r>
              <a:rPr lang="en-US" sz="3200" dirty="0" smtClean="0"/>
              <a:t>Issue in this decision is about whether FMC can conduct discovery on the “fairness” of the Tribal Court.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91271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FMC argued two claims of due process violations:</a:t>
            </a:r>
          </a:p>
          <a:p>
            <a:r>
              <a:rPr lang="en-US" sz="3200" dirty="0" smtClean="0"/>
              <a:t>1) Tribal Court improperly influenced by Tribal Council</a:t>
            </a:r>
          </a:p>
          <a:p>
            <a:r>
              <a:rPr lang="en-US" sz="3200" dirty="0" smtClean="0"/>
              <a:t>2) Two tribal court appellate judges biased based on comments made at a conference.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7321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677196"/>
          </a:xfrm>
        </p:spPr>
        <p:txBody>
          <a:bodyPr>
            <a:normAutofit lnSpcReduction="10000"/>
          </a:bodyPr>
          <a:lstStyle/>
          <a:p>
            <a:r>
              <a:rPr lang="en-US" sz="3200" i="1" dirty="0" smtClean="0"/>
              <a:t>Dollar General</a:t>
            </a:r>
            <a:r>
              <a:rPr lang="en-US" sz="3200" dirty="0" smtClean="0"/>
              <a:t> – oral argument was Dec 7</a:t>
            </a:r>
          </a:p>
          <a:p>
            <a:r>
              <a:rPr lang="en-US" sz="3200" dirty="0" smtClean="0"/>
              <a:t>Dollar General store on Mississippi Choctaw Reservation</a:t>
            </a:r>
          </a:p>
          <a:p>
            <a:r>
              <a:rPr lang="en-US" sz="3200" dirty="0" smtClean="0"/>
              <a:t>Store manager alleged sexually molested a teenager serving there as an unpaid summer intern in 2003.</a:t>
            </a:r>
          </a:p>
          <a:p>
            <a:r>
              <a:rPr lang="en-US" sz="3200" dirty="0" smtClean="0"/>
              <a:t>Youth and his family sued in tribal court.  Litigation ensued as DG sought to avoid tribal court jurisdiction. 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51570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Tribe argued that FMC could not conduct discover in federal court on issues that it did not fully litigate at the Tribal court level.</a:t>
            </a:r>
          </a:p>
          <a:p>
            <a:r>
              <a:rPr lang="en-US" sz="3200" dirty="0" smtClean="0"/>
              <a:t>Essentially a </a:t>
            </a:r>
            <a:r>
              <a:rPr lang="en-US" sz="3200" i="1" dirty="0" smtClean="0"/>
              <a:t>National Farmers Union</a:t>
            </a:r>
            <a:r>
              <a:rPr lang="en-US" sz="3200" dirty="0" smtClean="0"/>
              <a:t> failure to exhaust.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40999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Federal judge agreed.</a:t>
            </a:r>
          </a:p>
          <a:p>
            <a:r>
              <a:rPr lang="en-US" sz="3200" dirty="0" smtClean="0"/>
              <a:t>FMC prohibited from conducting discovery in federal court proceeding but still allowed to present material it did use at the tribal court level: transcript of critical comments by two tribal appellate judges at a conference.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02161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i="1" dirty="0" err="1" smtClean="0"/>
              <a:t>C’Hair</a:t>
            </a:r>
            <a:r>
              <a:rPr lang="en-US" sz="3200" i="1" dirty="0" smtClean="0"/>
              <a:t> v. District Court of Ninth Judicial District and </a:t>
            </a:r>
            <a:r>
              <a:rPr lang="en-US" sz="3200" i="1" dirty="0" err="1" smtClean="0"/>
              <a:t>Strohecker</a:t>
            </a:r>
            <a:r>
              <a:rPr lang="en-US" sz="3200" dirty="0" smtClean="0"/>
              <a:t>, 2015 WL 5037011 (8/26/2015)</a:t>
            </a:r>
          </a:p>
          <a:p>
            <a:r>
              <a:rPr lang="en-US" sz="3200" dirty="0" smtClean="0"/>
              <a:t>Accident on the Wind River Reservation, non-Indian plaintiff, Indian defendants.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03275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Plaintiff sues in state court, then in Tribal Court (Northern Arapahoe).</a:t>
            </a:r>
          </a:p>
          <a:p>
            <a:r>
              <a:rPr lang="en-US" sz="3200" dirty="0" smtClean="0"/>
              <a:t>Tribal Court dismisses based on statute of limitations (2 years).</a:t>
            </a:r>
          </a:p>
          <a:p>
            <a:r>
              <a:rPr lang="en-US" sz="3200" dirty="0" smtClean="0"/>
              <a:t>State court found jurisdiction; WY Supreme Court affirmed.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47296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Jones v. Mashantucket Employment Rights Office, et al.</a:t>
            </a:r>
            <a:r>
              <a:rPr lang="en-US" sz="3200" dirty="0" smtClean="0"/>
              <a:t>, CV-AA-2014-168 (6/3/2015)</a:t>
            </a:r>
          </a:p>
          <a:p>
            <a:r>
              <a:rPr lang="en-US" sz="3200" dirty="0" smtClean="0"/>
              <a:t>Plaintiff is aggrieved as she alleges the Tribe’s preference law was incorrectly applied when another tribal member receive a position at the tribe’s gaming enterprise.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15439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Jones alleges that another tribal member, Steven Thomas, wrongly received preference because he should not have been viewed as a tribal member “in good standing” at the time of hire.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36066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Hiring was Dec 15, 2013.</a:t>
            </a:r>
          </a:p>
          <a:p>
            <a:r>
              <a:rPr lang="en-US" sz="3200" dirty="0" smtClean="0"/>
              <a:t>Mr. Thomas was banished by the Elder’s Council in March, 2014 after conviction of embezzlement from the Tribe.</a:t>
            </a:r>
          </a:p>
          <a:p>
            <a:r>
              <a:rPr lang="en-US" sz="3200" dirty="0" smtClean="0"/>
              <a:t>Elder’s Council banished Mr. Thomas and at that time he was not in good standing but already hired.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00187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Court deferred to Elder’s Council as the sole body authorized to determine which tribal members are in good standing (or not).</a:t>
            </a:r>
          </a:p>
          <a:p>
            <a:r>
              <a:rPr lang="en-US" sz="3200" dirty="0" smtClean="0"/>
              <a:t>The MERO cannot do so based on its own judgment even though Mr. Thomas had pending criminal charges at the time of hire.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1812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4"/>
            <a:ext cx="9309946" cy="4922386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Wright v. </a:t>
            </a:r>
            <a:r>
              <a:rPr lang="en-US" sz="3200" i="1" dirty="0" err="1" smtClean="0"/>
              <a:t>Langdeau</a:t>
            </a:r>
            <a:r>
              <a:rPr lang="en-US" sz="3200" i="1" dirty="0" smtClean="0"/>
              <a:t>, </a:t>
            </a:r>
            <a:r>
              <a:rPr lang="en-US" sz="3200" dirty="0" smtClean="0"/>
              <a:t>CIV 15-4097 (D.S.D. 06/10/2015)</a:t>
            </a:r>
          </a:p>
          <a:p>
            <a:r>
              <a:rPr lang="en-US" sz="3200" dirty="0" smtClean="0"/>
              <a:t>Internal tribal political dispute over alleged $24 million in missing federal funds.</a:t>
            </a:r>
          </a:p>
          <a:p>
            <a:r>
              <a:rPr lang="en-US" sz="3200" dirty="0" smtClean="0"/>
              <a:t>Suit in tribal court to remove council members</a:t>
            </a:r>
          </a:p>
          <a:p>
            <a:r>
              <a:rPr lang="en-US" sz="3200" dirty="0" smtClean="0"/>
              <a:t>One faction sought to enjoin tribal court from going forward.</a:t>
            </a:r>
          </a:p>
          <a:p>
            <a:r>
              <a:rPr lang="en-US" sz="3200" dirty="0" smtClean="0"/>
              <a:t>Federal court refused to intervene.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47379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Attorney Paul Stenzel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www.paulstenzel.com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414-534-5376</a:t>
            </a:r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paul@paulstenzel.com </a:t>
            </a:r>
            <a:endParaRPr lang="en-US" sz="32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227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Tribal court jurisdiction affirmed every step of the way:</a:t>
            </a:r>
          </a:p>
          <a:p>
            <a:pPr lvl="1"/>
            <a:r>
              <a:rPr lang="en-US" sz="3000" dirty="0" smtClean="0"/>
              <a:t>Miss. Choctaw Supreme Court</a:t>
            </a:r>
          </a:p>
          <a:p>
            <a:pPr lvl="1"/>
            <a:r>
              <a:rPr lang="en-US" sz="3000" dirty="0" smtClean="0"/>
              <a:t>Federal District Court</a:t>
            </a:r>
          </a:p>
          <a:p>
            <a:pPr lvl="1"/>
            <a:r>
              <a:rPr lang="en-US" sz="3000" dirty="0" smtClean="0"/>
              <a:t>Fifth Circuit Court of Appeals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2082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Dollar General is arguing for a bright line rule of no civil jurisdiction over non-Indians.</a:t>
            </a:r>
          </a:p>
          <a:p>
            <a:r>
              <a:rPr lang="en-US" sz="3200" dirty="0" smtClean="0"/>
              <a:t>Conservatives on the Court are skeptical of tribal court jurisdiction</a:t>
            </a:r>
          </a:p>
        </p:txBody>
      </p:sp>
    </p:spTree>
    <p:extLst>
      <p:ext uri="{BB962C8B-B14F-4D97-AF65-F5344CB8AC3E}">
        <p14:creationId xmlns:p14="http://schemas.microsoft.com/office/powerpoint/2010/main" val="1381471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2640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0481"/>
            <a:ext cx="8596668" cy="474088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Secondary issue: DG manager was also sued but district dismissed as it was found he had not entered into consensual relationship with Doe or the Tribe.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8881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Dollar General discussion</a:t>
            </a:r>
          </a:p>
          <a:p>
            <a:pPr lvl="1"/>
            <a:r>
              <a:rPr lang="en-US" sz="3000" dirty="0" smtClean="0"/>
              <a:t>What would be effect in WI tribal courts if Supreme Court ruled no jurisdiction over non-Indians without explicit consent?</a:t>
            </a:r>
          </a:p>
          <a:p>
            <a:pPr lvl="1"/>
            <a:r>
              <a:rPr lang="en-US" sz="3000" dirty="0" smtClean="0"/>
              <a:t>What, if anything, should tribes and or tribal courts and/or tribal judges do to counteract this trend of diminishing tribal court jurisdiction?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7433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3440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0"/>
            <a:ext cx="8596668" cy="460247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Discussion (cont’d):</a:t>
            </a:r>
          </a:p>
          <a:p>
            <a:r>
              <a:rPr lang="en-US" sz="3200" dirty="0" smtClean="0"/>
              <a:t>In many recent cases, the lower courts are affirming tribal court jurisdiction, but not the Supreme Court.</a:t>
            </a:r>
          </a:p>
          <a:p>
            <a:r>
              <a:rPr lang="en-US" sz="3200" dirty="0" smtClean="0"/>
              <a:t>What, if anything, should be made of this?</a:t>
            </a:r>
          </a:p>
          <a:p>
            <a:r>
              <a:rPr lang="en-US" sz="3200" dirty="0" smtClean="0"/>
              <a:t>Should it affect how tribes approach this issue?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209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U.S. v. Bryant</a:t>
            </a:r>
            <a:r>
              <a:rPr lang="en-US" sz="3200" dirty="0" smtClean="0"/>
              <a:t> – The U.S. Supreme Court granted cert. </a:t>
            </a:r>
            <a:r>
              <a:rPr lang="en-US" sz="3200" dirty="0"/>
              <a:t>Q</a:t>
            </a:r>
            <a:r>
              <a:rPr lang="en-US" sz="3200" dirty="0" smtClean="0"/>
              <a:t>uestion here is whether prior unrepresented tribal court convictions can count for purposes of conviction under federal law (18 USC 117(a)).</a:t>
            </a:r>
          </a:p>
          <a:p>
            <a:endParaRPr lang="en-US" sz="3200" i="1" dirty="0"/>
          </a:p>
          <a:p>
            <a:r>
              <a:rPr lang="en-US" sz="3200" dirty="0" smtClean="0"/>
              <a:t>117(a) elevates a repeat DV offender to a felony charge.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8267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598"/>
          </a:xfrm>
        </p:spPr>
        <p:txBody>
          <a:bodyPr/>
          <a:lstStyle/>
          <a:p>
            <a:r>
              <a:rPr lang="en-US" dirty="0" smtClean="0"/>
              <a:t>Case Law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69855"/>
            <a:ext cx="8596668" cy="44715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Tribal court defendants’ criminal rights are not the same as those under the Sixth Amendment to the U.S. Constitution.</a:t>
            </a:r>
          </a:p>
          <a:p>
            <a:endParaRPr lang="en-US" sz="3200" dirty="0" smtClean="0"/>
          </a:p>
          <a:p>
            <a:r>
              <a:rPr lang="en-US" sz="3200" dirty="0" smtClean="0"/>
              <a:t>Ninth Circuit ruled the tribal court pro se convictions </a:t>
            </a:r>
            <a:r>
              <a:rPr lang="en-US" sz="3200" i="1" dirty="0" smtClean="0"/>
              <a:t>cannot</a:t>
            </a:r>
            <a:r>
              <a:rPr lang="en-US" sz="3200" dirty="0" smtClean="0"/>
              <a:t> be used as element to prove repeater status.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98892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2000</TotalTime>
  <Words>1165</Words>
  <Application>Microsoft Office PowerPoint</Application>
  <PresentationFormat>Widescreen</PresentationFormat>
  <Paragraphs>105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Tahoma</vt:lpstr>
      <vt:lpstr>Trebuchet MS</vt:lpstr>
      <vt:lpstr>Wingdings 3</vt:lpstr>
      <vt:lpstr>Facet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Discussion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Case Law Update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Law Update</dc:title>
  <dc:creator>Paul Stenzel</dc:creator>
  <cp:lastModifiedBy>Paul Stenzel</cp:lastModifiedBy>
  <cp:revision>16</cp:revision>
  <dcterms:created xsi:type="dcterms:W3CDTF">2016-01-03T16:23:32Z</dcterms:created>
  <dcterms:modified xsi:type="dcterms:W3CDTF">2016-01-07T04:01:39Z</dcterms:modified>
</cp:coreProperties>
</file>